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1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FC0F6-DF55-45B4-8189-D24817065FFE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3A129-4FE3-44FE-9595-17A74A48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Continuum flexible manipulators have major advantages that they are soft and therefore human safe. They can take complex</a:t>
            </a:r>
            <a:r>
              <a:rPr lang="en-US" baseline="0" dirty="0" smtClean="0"/>
              <a:t> shapes which rigid robots cannot do and hence useful in many applications like rescue operations and even in medical </a:t>
            </a:r>
            <a:r>
              <a:rPr lang="en-US" baseline="0" dirty="0" err="1" smtClean="0"/>
              <a:t>appplications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Their major limitation is sensing, there is no definitive way to sense the shape this manipulators take.</a:t>
            </a:r>
          </a:p>
          <a:p>
            <a:r>
              <a:rPr lang="en-US" baseline="0" dirty="0" smtClean="0"/>
              <a:t>Over the years there have been few sensors developed but they are largely dependent on inaccurate models of these manipulators (which are highly non linear). </a:t>
            </a:r>
            <a:r>
              <a:rPr lang="en-US" baseline="0" dirty="0" err="1" smtClean="0"/>
              <a:t>Therefoe</a:t>
            </a:r>
            <a:r>
              <a:rPr lang="en-US" baseline="0" dirty="0" smtClean="0"/>
              <a:t> vision based sensing is robust sensing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3A129-4FE3-44FE-9595-17A74A482D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3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3A129-4FE3-44FE-9595-17A74A482D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6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1FC536A-10B7-804A-80C4-14F7641EC0CD}" type="datetimeFigureOut">
              <a:rPr lang="en-US"/>
              <a:pPr>
                <a:defRPr/>
              </a:pPr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FB1BC1-AEF4-5D41-AE7F-92A22FBFD8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4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76F226A-5BAF-B749-9F76-B315A7086EB4}" type="datetimeFigureOut">
              <a:rPr lang="en-US"/>
              <a:pPr>
                <a:defRPr/>
              </a:pPr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AB8EB23-C688-B047-871A-B843FBF039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9E6609A-D1E3-424E-BE81-51A9614C56B9}" type="datetimeFigureOut">
              <a:rPr lang="en-US"/>
              <a:pPr>
                <a:defRPr/>
              </a:pPr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2BBF3B2-7C91-9F4A-BCEC-B5D8059762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8555B83-D75D-384C-9994-D8CB96B39E1D}" type="datetimeFigureOut">
              <a:rPr lang="en-US"/>
              <a:pPr>
                <a:defRPr/>
              </a:pPr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65F9117-13AE-4747-A62F-516828E9B6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9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10E9AB2-7B4A-F542-BA67-7AEFD493C53A}" type="datetimeFigureOut">
              <a:rPr lang="en-US"/>
              <a:pPr>
                <a:defRPr/>
              </a:pPr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1804E4C-84E3-E94C-9427-33783EE185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6BE03CB-2DC8-3046-84BF-D6C2F4C8FB81}" type="datetimeFigureOut">
              <a:rPr lang="en-US"/>
              <a:pPr>
                <a:defRPr/>
              </a:pPr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3A643A7-C08E-4B44-BC76-213662B502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97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BA57362-8525-C049-A0CF-EDBF87ECF098}" type="datetimeFigureOut">
              <a:rPr lang="en-US"/>
              <a:pPr>
                <a:defRPr/>
              </a:pPr>
              <a:t>5/6/2016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2CD6C4-F470-3949-A508-8266E8946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4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DA30E5A-5C26-1E48-BB65-2909A8DF223F}" type="datetimeFigureOut">
              <a:rPr lang="en-US"/>
              <a:pPr>
                <a:defRPr/>
              </a:pPr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CF08D2C-A635-C343-9163-72916EB900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6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BD2FEEC-A9B5-1E46-8943-FB9E0F4C6838}" type="datetimeFigureOut">
              <a:rPr lang="en-US"/>
              <a:pPr>
                <a:defRPr/>
              </a:pPr>
              <a:t>5/6/2016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55A48AB-C582-0146-88ED-30A7177602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C03384-F955-8442-B8F1-15C31E8CFFAE}" type="datetimeFigureOut">
              <a:rPr lang="en-US"/>
              <a:pPr>
                <a:defRPr/>
              </a:pPr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75EEF0E-1F24-1041-9231-5E7124DA6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5A5921-58BB-4F49-9094-D9EFC3815AAF}" type="datetimeFigureOut">
              <a:rPr lang="en-US"/>
              <a:pPr>
                <a:defRPr/>
              </a:pPr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E8586D7-EBBE-1B40-8409-11ADA8C209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7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99250"/>
            <a:ext cx="7972425" cy="44450"/>
          </a:xfrm>
          <a:prstGeom prst="rect">
            <a:avLst/>
          </a:prstGeom>
          <a:gradFill flip="none" rotWithShape="1">
            <a:gsLst>
              <a:gs pos="100000">
                <a:srgbClr val="FF6600"/>
              </a:gs>
              <a:gs pos="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27" name="Picture 6" descr="UILogoCL3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043613"/>
            <a:ext cx="1447800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dirty="0" smtClean="0">
                <a:solidFill>
                  <a:schemeClr val="tx1">
                    <a:tint val="75000"/>
                  </a:schemeClr>
                </a:solidFill>
                <a:latin typeface="Lucida Grande"/>
                <a:ea typeface="Lucida Grande"/>
                <a:cs typeface="Lucida Grande"/>
              </a:defRPr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b="0">
                <a:latin typeface="+mn-lt"/>
                <a:ea typeface="+mn-ea"/>
                <a:cs typeface="+mn-cs"/>
              </a:rPr>
              <a:t> Girish Krishnan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77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Monolithic Systems Lab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417638"/>
            <a:ext cx="8442325" cy="46037"/>
          </a:xfrm>
          <a:prstGeom prst="rect">
            <a:avLst/>
          </a:prstGeom>
          <a:gradFill flip="none" rotWithShape="1">
            <a:gsLst>
              <a:gs pos="100000">
                <a:srgbClr val="FF6600"/>
              </a:gs>
              <a:gs pos="27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-11113"/>
            <a:ext cx="9144000" cy="244476"/>
          </a:xfrm>
          <a:prstGeom prst="rect">
            <a:avLst/>
          </a:prstGeom>
          <a:gradFill flip="none" rotWithShape="1">
            <a:gsLst>
              <a:gs pos="100000">
                <a:srgbClr val="FF6600"/>
              </a:gs>
              <a:gs pos="1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8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 flipV="1">
            <a:off x="6120607" y="3012281"/>
            <a:ext cx="5802312" cy="244475"/>
          </a:xfrm>
          <a:prstGeom prst="rect">
            <a:avLst/>
          </a:prstGeom>
          <a:gradFill flip="none" rotWithShape="1">
            <a:gsLst>
              <a:gs pos="100000">
                <a:srgbClr val="FF6600"/>
              </a:gs>
              <a:gs pos="18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800000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000090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000090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000090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000090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000090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000090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000090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00009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000090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000090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0090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0090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000090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wmv"/><Relationship Id="rId13" Type="http://schemas.openxmlformats.org/officeDocument/2006/relationships/image" Target="../media/image23.png"/><Relationship Id="rId3" Type="http://schemas.microsoft.com/office/2007/relationships/media" Target="../media/media2.wmv"/><Relationship Id="rId7" Type="http://schemas.microsoft.com/office/2007/relationships/media" Target="../media/media4.wmv"/><Relationship Id="rId12" Type="http://schemas.openxmlformats.org/officeDocument/2006/relationships/image" Target="../media/image2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wmv"/><Relationship Id="rId11" Type="http://schemas.openxmlformats.org/officeDocument/2006/relationships/image" Target="../media/image21.png"/><Relationship Id="rId5" Type="http://schemas.microsoft.com/office/2007/relationships/media" Target="../media/media3.wmv"/><Relationship Id="rId10" Type="http://schemas.openxmlformats.org/officeDocument/2006/relationships/image" Target="../media/image20.png"/><Relationship Id="rId4" Type="http://schemas.openxmlformats.org/officeDocument/2006/relationships/video" Target="../media/media2.wmv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z="3600" b="1" dirty="0" smtClean="0">
                <a:latin typeface="Arial" charset="0"/>
              </a:rPr>
              <a:t>Vision Based 3-D Shape Reconstruction of Flexible Manipulators from Multiple Images</a:t>
            </a:r>
            <a:endParaRPr lang="en-US" sz="3600" b="1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800" b="1" dirty="0" smtClean="0">
                <a:solidFill>
                  <a:schemeClr val="tx1"/>
                </a:solidFill>
                <a:ea typeface="+mn-ea"/>
              </a:rPr>
              <a:t>CS543 Spring 2016 Project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800" b="1" dirty="0" smtClean="0">
                <a:solidFill>
                  <a:srgbClr val="002060"/>
                </a:solidFill>
                <a:ea typeface="+mn-ea"/>
              </a:rPr>
              <a:t>Guoyong Li, Zheng Li and Naveen Kumar Uppalapati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4680" y="1497811"/>
            <a:ext cx="2127460" cy="2253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17" y="3831578"/>
            <a:ext cx="2861123" cy="2083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31578"/>
            <a:ext cx="5078067" cy="24234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523" y="1630496"/>
            <a:ext cx="58830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Continuum manipulators major limitation –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 sensors developed – dependent on inaccurate models of the manipulator.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 based sensing to get the shape of the manipulator.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070294"/>
            <a:ext cx="4930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Assistive feeding and human safe automation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Sensing Algorithm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4320"/>
            <a:ext cx="8936842" cy="45259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002060"/>
                </a:solidFill>
              </a:rPr>
              <a:t>Uses shape from silhouette technique.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 smtClean="0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39688" y="2192357"/>
            <a:ext cx="1663547" cy="1487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Calibration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88046" y="2192357"/>
            <a:ext cx="1663547" cy="1487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Silhouette extraction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844208" y="2224783"/>
            <a:ext cx="1663547" cy="1487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Silhouette projection and intersection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134531" y="2224783"/>
            <a:ext cx="1663547" cy="1487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 estimation and curve reconstruction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003235" y="2754217"/>
            <a:ext cx="584811" cy="341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251593" y="2735855"/>
            <a:ext cx="584811" cy="341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527198" y="2754216"/>
            <a:ext cx="584811" cy="341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9688" y="3996512"/>
            <a:ext cx="1766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and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extrinsic parameters</a:t>
            </a:r>
            <a:endParaRPr 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9" y="4610923"/>
            <a:ext cx="2898571" cy="9610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295" y="4610923"/>
            <a:ext cx="3349904" cy="942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442" y="4211862"/>
            <a:ext cx="1925636" cy="17410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54875" y="5940283"/>
            <a:ext cx="44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Synthetic data results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1050274" y="3689929"/>
            <a:ext cx="242371" cy="308472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1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Calibration and Silhouette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74" y="1477804"/>
            <a:ext cx="4681938" cy="306114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 Camera calibration toolbox.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to fix common world center for three cameras.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Silhouette extracted by converting to a binary image.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Resolution- 320x240</a:t>
            </a:r>
          </a:p>
          <a:p>
            <a:pPr>
              <a:lnSpc>
                <a:spcPct val="120000"/>
              </a:lnSpc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312" y="1559868"/>
            <a:ext cx="4021775" cy="30892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47718" y="4660134"/>
            <a:ext cx="2360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</a:t>
            </a:r>
            <a:r>
              <a:rPr lang="en-US" sz="12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lifecam</a:t>
            </a:r>
            <a:r>
              <a:rPr lang="en-US" sz="1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studio webcam</a:t>
            </a:r>
            <a:endParaRPr lang="en-US" sz="1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1882" y="2544896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</a:t>
            </a:r>
          </a:p>
          <a:p>
            <a:r>
              <a:rPr lang="en-US" sz="1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manipulator</a:t>
            </a:r>
            <a:endParaRPr lang="en-US" sz="1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947718" y="2688116"/>
            <a:ext cx="486133" cy="87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" idx="2"/>
          </p:cNvCxnSpPr>
          <p:nvPr/>
        </p:nvCxnSpPr>
        <p:spPr>
          <a:xfrm>
            <a:off x="6433851" y="4362680"/>
            <a:ext cx="429349" cy="28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84694" y="1980774"/>
            <a:ext cx="1024569" cy="2679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41684" y="2544896"/>
            <a:ext cx="999781" cy="2104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5973" y="4933381"/>
            <a:ext cx="4568487" cy="1280133"/>
            <a:chOff x="201817" y="4933381"/>
            <a:chExt cx="5064246" cy="1280133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817" y="4937134"/>
              <a:ext cx="1673941" cy="12763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5759" y="4938580"/>
              <a:ext cx="1726758" cy="127123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2517" y="4933381"/>
              <a:ext cx="1663546" cy="1276432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4622401" y="4958612"/>
            <a:ext cx="4521599" cy="1276433"/>
            <a:chOff x="4770304" y="4933380"/>
            <a:chExt cx="5056742" cy="127643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0304" y="4933738"/>
              <a:ext cx="1663547" cy="127607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35644" y="4933380"/>
              <a:ext cx="1723019" cy="127643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6546" y="4940599"/>
              <a:ext cx="1650500" cy="1269214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4770970" y="1542825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82098" y="6235045"/>
            <a:ext cx="1305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Captured images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09899" y="6243527"/>
            <a:ext cx="1566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silhouettes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0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from Silhouette intersections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21576" cy="2685361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into </a:t>
            </a:r>
            <a:r>
              <a:rPr lang="en-US" altLang="zh-CN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cube</a:t>
            </a:r>
          </a:p>
          <a:p>
            <a:pPr marL="457200" lvl="1" indent="0">
              <a:buNone/>
            </a:pPr>
            <a:endParaRPr lang="en-US" altLang="zh-CN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/>
              <a:buChar char="•"/>
            </a:pPr>
            <a:r>
              <a:rPr lang="en-US" altLang="zh-CN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Dimensions – 256x256x256</a:t>
            </a:r>
          </a:p>
          <a:p>
            <a:pPr marL="457200" lvl="1" indent="0">
              <a:buNone/>
            </a:pP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/>
              <a:buChar char="•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layer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big cube before calculate a small cube</a:t>
            </a:r>
          </a:p>
          <a:p>
            <a:pPr lvl="1">
              <a:buFont typeface="Arial"/>
              <a:buChar char="•"/>
            </a:pPr>
            <a:endParaRPr 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endParaRPr lang="en-US" sz="2800" dirty="0" smtClean="0">
              <a:solidFill>
                <a:srgbClr val="00206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3097" y="1482435"/>
            <a:ext cx="2982854" cy="280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19" y="4034765"/>
            <a:ext cx="2744328" cy="22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3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estimation and Curve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059716" cy="4525963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Sphere fitting</a:t>
            </a:r>
          </a:p>
          <a:p>
            <a:pPr marL="1257300" lvl="2" indent="-342900"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Each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point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will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be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represented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as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b="1" dirty="0">
                <a:latin typeface="Times New Roman"/>
                <a:cs typeface="Times New Roman"/>
              </a:rPr>
              <a:t>vector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using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angle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corresponding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to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a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referenced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vector</a:t>
            </a:r>
          </a:p>
          <a:p>
            <a:pPr marL="1200150" lvl="2" indent="-285750"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Re-order point cloud (based on angle)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Relationship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between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axis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b="1" dirty="0">
                <a:latin typeface="Times New Roman"/>
                <a:cs typeface="Times New Roman"/>
              </a:rPr>
              <a:t>Index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~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axis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b="1" dirty="0">
                <a:latin typeface="Times New Roman"/>
                <a:cs typeface="Times New Roman"/>
              </a:rPr>
              <a:t>Value</a:t>
            </a:r>
            <a:endParaRPr lang="en-US" sz="1600" b="1" dirty="0">
              <a:latin typeface="Times New Roman"/>
              <a:cs typeface="Times New Roman"/>
            </a:endParaRP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Fitting points as polynomial relationship between each axis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Reconstruct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the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spatial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curve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from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2000" b="1" i="1" dirty="0">
                <a:latin typeface="Times New Roman"/>
                <a:cs typeface="Times New Roman"/>
              </a:rPr>
              <a:t>f</a:t>
            </a:r>
            <a:r>
              <a:rPr lang="en-US" altLang="zh-CN" sz="1600" dirty="0">
                <a:latin typeface="Times New Roman"/>
                <a:cs typeface="Times New Roman"/>
              </a:rPr>
              <a:t>(</a:t>
            </a:r>
            <a:r>
              <a:rPr lang="en-US" altLang="zh-CN" sz="1600" b="1" i="1" dirty="0">
                <a:latin typeface="Times New Roman"/>
                <a:cs typeface="Times New Roman"/>
              </a:rPr>
              <a:t>Index</a:t>
            </a:r>
            <a:r>
              <a:rPr lang="en-US" altLang="zh-CN" sz="1600" dirty="0">
                <a:latin typeface="Times New Roman"/>
                <a:cs typeface="Times New Roman"/>
              </a:rPr>
              <a:t>)~</a:t>
            </a:r>
            <a:r>
              <a:rPr lang="en-US" altLang="zh-CN" sz="1600" b="1" i="1" dirty="0">
                <a:latin typeface="Times New Roman"/>
                <a:cs typeface="Times New Roman"/>
              </a:rPr>
              <a:t>Value</a:t>
            </a:r>
            <a:endParaRPr lang="en-US" sz="1600" b="1" i="1" dirty="0"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pic>
        <p:nvPicPr>
          <p:cNvPr id="5" name="Picture 4" descr="untitled2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1" t="50373" r="48225" b="4430"/>
          <a:stretch/>
        </p:blipFill>
        <p:spPr>
          <a:xfrm>
            <a:off x="6766695" y="3008651"/>
            <a:ext cx="2069556" cy="1779395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6" name="Picture 5" descr="untitled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86" r="3863" b="51804"/>
          <a:stretch/>
        </p:blipFill>
        <p:spPr>
          <a:xfrm>
            <a:off x="4516917" y="1600200"/>
            <a:ext cx="2003800" cy="18186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untitled2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932" t="55691" r="5793" b="5227"/>
          <a:stretch/>
        </p:blipFill>
        <p:spPr>
          <a:xfrm>
            <a:off x="4561715" y="4858601"/>
            <a:ext cx="2139245" cy="1646587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8" name="Right Arrow 7"/>
          <p:cNvSpPr/>
          <p:nvPr/>
        </p:nvSpPr>
        <p:spPr>
          <a:xfrm rot="3148178">
            <a:off x="6310632" y="3336676"/>
            <a:ext cx="605458" cy="31802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8106800">
            <a:off x="6217988" y="4518692"/>
            <a:ext cx="605458" cy="31802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5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199" y="1509311"/>
            <a:ext cx="2550405" cy="4996767"/>
            <a:chOff x="656099" y="1676400"/>
            <a:chExt cx="2054050" cy="4609340"/>
          </a:xfrm>
        </p:grpSpPr>
        <p:pic>
          <p:nvPicPr>
            <p:cNvPr id="5" name="vid1_presentation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660190" y="1676400"/>
              <a:ext cx="2049959" cy="1537469"/>
            </a:xfrm>
            <a:prstGeom prst="rect">
              <a:avLst/>
            </a:prstGeom>
          </p:spPr>
        </p:pic>
        <p:pic>
          <p:nvPicPr>
            <p:cNvPr id="6" name="vid2_presentation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660190" y="3213869"/>
              <a:ext cx="2045868" cy="1534401"/>
            </a:xfrm>
            <a:prstGeom prst="rect">
              <a:avLst/>
            </a:prstGeom>
          </p:spPr>
        </p:pic>
        <p:pic>
          <p:nvPicPr>
            <p:cNvPr id="7" name="vid3_presentation">
              <a:hlinkClick r:id="" action="ppaction://media"/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656099" y="4748270"/>
              <a:ext cx="2049959" cy="1537470"/>
            </a:xfrm>
            <a:prstGeom prst="rect">
              <a:avLst/>
            </a:prstGeom>
          </p:spPr>
        </p:pic>
      </p:grpSp>
      <p:pic>
        <p:nvPicPr>
          <p:cNvPr id="10" name="Presentation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316861" y="1832567"/>
            <a:ext cx="5474599" cy="4106310"/>
          </a:xfrm>
        </p:spPr>
      </p:pic>
    </p:spTree>
    <p:extLst>
      <p:ext uri="{BB962C8B-B14F-4D97-AF65-F5344CB8AC3E}">
        <p14:creationId xmlns:p14="http://schemas.microsoft.com/office/powerpoint/2010/main" val="205846655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" fill="hold">
                      <p:stCondLst>
                        <p:cond delay="0"/>
                      </p:stCondLst>
                      <p:childTnLst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Capture rate: 30 frames/sec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time per frame : 53 seconds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160 frames ~ 142 minutes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on reducing this reconstruction time to try to make it real time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72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Camarillo, David B., Kevin E.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Loewke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Christopher R. Carlson, and J. Kenneth Salisbury.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Vision based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3-D shape sensing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manipulators. In Robotics and Automation, 2008. ICRA 2008.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IEEE  International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on, pp. 2940-2947. IEEE, 2008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Krishnan, Girish, Joshua Bishop-Moser, Charles Kim, and Sridhar Kota. "Kinematics of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Class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Pneumatic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Muscles." Journal of Mechanisms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7, no. 4 (2015): 041014</a:t>
            </a:r>
            <a:r>
              <a:rPr lang="en-US" sz="2000" dirty="0" smtClean="0"/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Trivedi, Deepak, Christopher D.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William M. Kier, and Ian D. Walker. "Soft robotics: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inspiration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state of the art, and future research." Applied Bionics and Biomechanics 5, no. 3 (2008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):99-117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0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IUC_GK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UIUC_GK1.pot</Template>
  <TotalTime>324</TotalTime>
  <Words>489</Words>
  <Application>Microsoft Office PowerPoint</Application>
  <PresentationFormat>On-screen Show (4:3)</PresentationFormat>
  <Paragraphs>61</Paragraphs>
  <Slides>9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ＭＳ Ｐゴシック</vt:lpstr>
      <vt:lpstr>Arial</vt:lpstr>
      <vt:lpstr>Calibri</vt:lpstr>
      <vt:lpstr>Lucida Grande</vt:lpstr>
      <vt:lpstr>Times New Roman</vt:lpstr>
      <vt:lpstr>UIUC_GK1</vt:lpstr>
      <vt:lpstr>Vision Based 3-D Shape Reconstruction of Flexible Manipulators from Multiple Images</vt:lpstr>
      <vt:lpstr>Motivation</vt:lpstr>
      <vt:lpstr>Shape Sensing Algorithm </vt:lpstr>
      <vt:lpstr>Camera Calibration and Silhouette extraction</vt:lpstr>
      <vt:lpstr>Point cloud from Silhouette intersections</vt:lpstr>
      <vt:lpstr>Shape estimation and Curve reconstruction</vt:lpstr>
      <vt:lpstr>Results</vt:lpstr>
      <vt:lpstr>Improvements</vt:lpstr>
      <vt:lpstr>References</vt:lpstr>
    </vt:vector>
  </TitlesOfParts>
  <Company>U of 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Girish Krishnan</dc:creator>
  <cp:lastModifiedBy>Naveen</cp:lastModifiedBy>
  <cp:revision>43</cp:revision>
  <dcterms:created xsi:type="dcterms:W3CDTF">2014-01-19T11:03:58Z</dcterms:created>
  <dcterms:modified xsi:type="dcterms:W3CDTF">2016-05-07T03:02:20Z</dcterms:modified>
</cp:coreProperties>
</file>